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9" r:id="rId4"/>
    <p:sldId id="273" r:id="rId5"/>
    <p:sldId id="288" r:id="rId6"/>
    <p:sldId id="283" r:id="rId7"/>
    <p:sldId id="287" r:id="rId8"/>
    <p:sldId id="263" r:id="rId9"/>
    <p:sldId id="286" r:id="rId10"/>
    <p:sldId id="265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300"/>
    <p:restoredTop sz="94618"/>
  </p:normalViewPr>
  <p:slideViewPr>
    <p:cSldViewPr snapToGrid="0" snapToObjects="1">
      <p:cViewPr>
        <p:scale>
          <a:sx n="57" d="100"/>
          <a:sy n="57" d="100"/>
        </p:scale>
        <p:origin x="14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555F1-6FF9-B04A-BB99-6FB2E7E5F3DE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9AF4E-A9F5-1F41-8351-D7498172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1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Backgroun</a:t>
            </a:r>
            <a:r>
              <a:rPr lang="en-US" dirty="0" smtClean="0"/>
              <a:t> an</a:t>
            </a:r>
            <a:r>
              <a:rPr lang="en-US" baseline="0" dirty="0" smtClean="0"/>
              <a:t> image of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ECCBD-876C-7C4F-BAA1-AB7CA5C0C102}" type="datetime1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5211A4-1B71-6648-9C67-BA564FB57FB4}" type="datetime1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0BAA97-B918-8647-BB20-84DA6F4D5A19}" type="datetime1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6DE7B8-1119-0E41-ABFE-E201745AF2C2}" type="datetime1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30D4-7C69-884A-977D-3C908851467C}" type="datetime1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672F1-B77E-EE47-8B8C-76541A0D7F14}" type="datetime1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346BE5-C211-EC44-8231-74DB3425A245}" type="datetime1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4B14-CD2D-6945-B27E-0778AAACA3FE}" type="datetime1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75D082-B2C1-504A-9B50-2ACEB853C042}" type="datetime1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CA266-31AB-AC4D-85FE-FDA61CFE0117}" type="datetime1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69994-7E50-9743-8FAC-28FCE9B147CE}" type="datetime1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4618"/>
            <a:ext cx="10515600" cy="490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793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3506" y="6356343"/>
            <a:ext cx="560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Circular Std" charset="0"/>
                <a:ea typeface="Circular Std" charset="0"/>
                <a:cs typeface="Circular Std" charset="0"/>
              </a:defRPr>
            </a:lvl1pPr>
          </a:lstStyle>
          <a:p>
            <a:fld id="{BAB5587D-18D8-1F42-AF4F-6A53BB3CBF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 flipV="1">
            <a:off x="0" y="0"/>
            <a:ext cx="3383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ircular Std" charset="0"/>
          <a:ea typeface="Circular Std" charset="0"/>
          <a:cs typeface="Circular St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178"/>
          <a:stretch/>
        </p:blipFill>
        <p:spPr>
          <a:xfrm>
            <a:off x="1" y="0"/>
            <a:ext cx="1221970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219709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4343"/>
            <a:ext cx="9144000" cy="915619"/>
          </a:xfr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Localebnb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 err="1" smtClean="0">
                <a:solidFill>
                  <a:schemeClr val="bg1"/>
                </a:solidFill>
              </a:rPr>
              <a:t>Airbnb</a:t>
            </a:r>
            <a:r>
              <a:rPr lang="en-US" dirty="0" smtClean="0">
                <a:solidFill>
                  <a:schemeClr val="bg1"/>
                </a:solidFill>
              </a:rPr>
              <a:t> Contextual Recommender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 Scott </a:t>
            </a:r>
            <a:r>
              <a:rPr lang="en-US" dirty="0" err="1" smtClean="0">
                <a:solidFill>
                  <a:schemeClr val="bg1"/>
                </a:solidFill>
              </a:rPr>
              <a:t>Stukey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Scrape more descriptions across more cities</a:t>
            </a:r>
            <a:endParaRPr lang="en-US" dirty="0" smtClean="0"/>
          </a:p>
          <a:p>
            <a:r>
              <a:rPr lang="en-US" dirty="0" smtClean="0"/>
              <a:t>Include additional listing information </a:t>
            </a:r>
            <a:r>
              <a:rPr lang="en-US" dirty="0" smtClean="0"/>
              <a:t>in models</a:t>
            </a:r>
            <a:endParaRPr lang="en-US" dirty="0" smtClean="0"/>
          </a:p>
          <a:p>
            <a:r>
              <a:rPr lang="en-US" dirty="0" smtClean="0"/>
              <a:t>Make neighborhood </a:t>
            </a:r>
            <a:r>
              <a:rPr lang="en-US" dirty="0" smtClean="0"/>
              <a:t>traits more </a:t>
            </a:r>
            <a:r>
              <a:rPr lang="en-US" dirty="0" smtClean="0"/>
              <a:t>fluid</a:t>
            </a:r>
          </a:p>
          <a:p>
            <a:pPr lvl="1"/>
            <a:r>
              <a:rPr lang="en-US" dirty="0" smtClean="0"/>
              <a:t>Give partial weight to </a:t>
            </a:r>
            <a:r>
              <a:rPr lang="en-US" dirty="0" smtClean="0"/>
              <a:t>nearby neighborhoods utilizing </a:t>
            </a:r>
            <a:r>
              <a:rPr lang="en-US" dirty="0" smtClean="0"/>
              <a:t>graph </a:t>
            </a:r>
            <a:r>
              <a:rPr lang="en-US" dirty="0" smtClean="0"/>
              <a:t>analytics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How </a:t>
            </a:r>
            <a:r>
              <a:rPr lang="en-US" sz="2400" dirty="0" err="1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sz="2400" dirty="0">
                <a:latin typeface="Circular Std Medium" charset="0"/>
                <a:ea typeface="Circular Std Medium" charset="0"/>
                <a:cs typeface="Circular Std Medium" charset="0"/>
              </a:rPr>
              <a:t> c</a:t>
            </a: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ould benefit:</a:t>
            </a:r>
            <a:endParaRPr lang="en-US" sz="2400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r>
              <a:rPr lang="en-US" sz="2400" dirty="0" smtClean="0"/>
              <a:t>Guide creation of neighborhood guides in new cities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178"/>
          <a:stretch/>
        </p:blipFill>
        <p:spPr>
          <a:xfrm>
            <a:off x="1" y="0"/>
            <a:ext cx="1221970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219709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4343"/>
            <a:ext cx="9144000" cy="915619"/>
          </a:xfr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gscottstukey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When booking a private residence, </a:t>
            </a:r>
          </a:p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how do you find the perfect neighborhood?</a:t>
            </a:r>
            <a:endParaRPr lang="en-US" sz="3600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1274763"/>
            <a:ext cx="7482305" cy="490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417" y="2692292"/>
            <a:ext cx="3303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No ability to </a:t>
            </a:r>
          </a:p>
          <a:p>
            <a:pPr algn="ctr"/>
            <a:r>
              <a:rPr lang="en-US" sz="3600" dirty="0">
                <a:latin typeface="Circular Std Medium" charset="0"/>
                <a:ea typeface="Circular Std Medium" charset="0"/>
                <a:cs typeface="Circular Std Medium" charset="0"/>
              </a:rPr>
              <a:t>s</a:t>
            </a: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earch or filter </a:t>
            </a:r>
          </a:p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by trait!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50316" y="813098"/>
            <a:ext cx="33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Airbnb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 search 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9043" y="3947532"/>
            <a:ext cx="4272267" cy="499086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Use </a:t>
            </a:r>
            <a:r>
              <a:rPr lang="en-US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 listing </a:t>
            </a:r>
            <a:r>
              <a:rPr lang="en-US" dirty="0">
                <a:latin typeface="Circular Std Medium" charset="0"/>
                <a:ea typeface="Circular Std Medium" charset="0"/>
                <a:cs typeface="Circular Std Medium" charset="0"/>
              </a:rPr>
              <a:t>descriptions to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predict neighborhood </a:t>
            </a:r>
            <a:r>
              <a:rPr lang="en-US" dirty="0">
                <a:latin typeface="Circular Std Medium" charset="0"/>
                <a:ea typeface="Circular Std Medium" charset="0"/>
                <a:cs typeface="Circular Std Medium" charset="0"/>
              </a:rPr>
              <a:t>traits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&amp; customize search results to users’ preferences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Why </a:t>
            </a:r>
            <a:r>
              <a:rPr lang="en-US" sz="2400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 should implement this:</a:t>
            </a:r>
            <a:endParaRPr lang="en-US" sz="2400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</a:t>
            </a:r>
            <a:r>
              <a:rPr lang="en-US" sz="2400" u="sng" dirty="0">
                <a:latin typeface="Circular Std Medium" charset="0"/>
                <a:ea typeface="Circular Std Medium" charset="0"/>
                <a:cs typeface="Circular Std Medium" charset="0"/>
              </a:rPr>
              <a:t>u</a:t>
            </a: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ser satisfaction</a:t>
            </a:r>
            <a:r>
              <a:rPr lang="en-US" sz="2400" dirty="0" smtClean="0"/>
              <a:t> by increasing relevance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booking rate</a:t>
            </a:r>
            <a:r>
              <a:rPr lang="en-US" sz="2400" dirty="0" smtClean="0"/>
              <a:t> by reducing bounces (click fatigue)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03873"/>
            <a:ext cx="5181600" cy="3394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883" y="3436512"/>
            <a:ext cx="2850934" cy="1596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82" y="1660910"/>
            <a:ext cx="2850935" cy="1745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882" y="5024066"/>
            <a:ext cx="2850935" cy="158528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71660" y="3459480"/>
            <a:ext cx="7227659" cy="2399709"/>
            <a:chOff x="2571660" y="3459480"/>
            <a:chExt cx="7227659" cy="2399709"/>
          </a:xfrm>
        </p:grpSpPr>
        <p:sp>
          <p:nvSpPr>
            <p:cNvPr id="14" name="Rectangle 13"/>
            <p:cNvSpPr/>
            <p:nvPr/>
          </p:nvSpPr>
          <p:spPr>
            <a:xfrm>
              <a:off x="2571660" y="5500565"/>
              <a:ext cx="1066800" cy="358624"/>
            </a:xfrm>
            <a:prstGeom prst="rect">
              <a:avLst/>
            </a:prstGeom>
            <a:solidFill>
              <a:schemeClr val="bg2">
                <a:lumMod val="75000"/>
                <a:alpha val="1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96198" y="3459480"/>
              <a:ext cx="2103121" cy="353467"/>
            </a:xfrm>
            <a:prstGeom prst="rect">
              <a:avLst/>
            </a:prstGeom>
            <a:solidFill>
              <a:schemeClr val="bg2">
                <a:lumMod val="75000"/>
                <a:alpha val="1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7" idx="1"/>
              <a:endCxn id="14" idx="3"/>
            </p:cNvCxnSpPr>
            <p:nvPr/>
          </p:nvCxnSpPr>
          <p:spPr>
            <a:xfrm flipH="1">
              <a:off x="3638460" y="3636214"/>
              <a:ext cx="4057738" cy="2043663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790" y="4312362"/>
              <a:ext cx="251005" cy="274910"/>
            </a:xfrm>
            <a:prstGeom prst="rect">
              <a:avLst/>
            </a:prstGeom>
            <a:scene3d>
              <a:camera prst="orthographicFront">
                <a:rot lat="0" lon="0" rev="9600000"/>
              </a:camera>
              <a:lightRig rig="threePt" dir="t"/>
            </a:scene3d>
          </p:spPr>
        </p:pic>
      </p:grpSp>
      <p:sp>
        <p:nvSpPr>
          <p:cNvPr id="25" name="TextBox 24"/>
          <p:cNvSpPr txBox="1"/>
          <p:nvPr/>
        </p:nvSpPr>
        <p:spPr>
          <a:xfrm>
            <a:off x="2193688" y="1199483"/>
            <a:ext cx="291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Listing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89085" y="1199483"/>
            <a:ext cx="5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u="sng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u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Neighborhood Guide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539" y="3491050"/>
            <a:ext cx="4366401" cy="1460820"/>
            <a:chOff x="445539" y="3491050"/>
            <a:chExt cx="4366401" cy="1460820"/>
          </a:xfrm>
        </p:grpSpPr>
        <p:sp>
          <p:nvSpPr>
            <p:cNvPr id="16" name="Rectangle 15"/>
            <p:cNvSpPr/>
            <p:nvPr/>
          </p:nvSpPr>
          <p:spPr>
            <a:xfrm>
              <a:off x="3105060" y="3491050"/>
              <a:ext cx="1706880" cy="1460820"/>
            </a:xfrm>
            <a:prstGeom prst="rect">
              <a:avLst/>
            </a:prstGeom>
            <a:solidFill>
              <a:schemeClr val="accent4">
                <a:alpha val="1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5539" y="3971568"/>
              <a:ext cx="2913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ircular Std Medium" charset="0"/>
                  <a:ea typeface="Circular Std Medium" charset="0"/>
                  <a:cs typeface="Circular Std Medium" charset="0"/>
                </a:rPr>
                <a:t>Features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193687" y="4025622"/>
              <a:ext cx="885573" cy="509336"/>
            </a:xfrm>
            <a:prstGeom prst="rightArrow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91098" y="3978996"/>
            <a:ext cx="2913321" cy="2354887"/>
            <a:chOff x="7291098" y="3978996"/>
            <a:chExt cx="2913321" cy="2354887"/>
          </a:xfrm>
        </p:grpSpPr>
        <p:sp>
          <p:nvSpPr>
            <p:cNvPr id="15" name="Rectangle 14"/>
            <p:cNvSpPr/>
            <p:nvPr/>
          </p:nvSpPr>
          <p:spPr>
            <a:xfrm>
              <a:off x="7438991" y="3978996"/>
              <a:ext cx="2648017" cy="52206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91098" y="5749108"/>
              <a:ext cx="2913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ircular Std Medium" charset="0"/>
                  <a:ea typeface="Circular Std Medium" charset="0"/>
                  <a:cs typeface="Circular Std Medium" charset="0"/>
                </a:rPr>
                <a:t>Target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 rot="16200000">
              <a:off x="8183503" y="4884849"/>
              <a:ext cx="1192764" cy="535753"/>
            </a:xfrm>
            <a:prstGeom prst="rightArrow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2779295"/>
            <a:ext cx="4470400" cy="1536681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22696" y="472841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09612" y="498033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51357" y="523225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40276" y="5496751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03" y="0"/>
            <a:ext cx="966019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475" y="1046747"/>
            <a:ext cx="1125328" cy="11433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727159" y="2321351"/>
            <a:ext cx="3938335" cy="3862881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616597" y="3977512"/>
            <a:ext cx="4159457" cy="425302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2494781" y="1432260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Listings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469746" y="1462384"/>
            <a:ext cx="2010904" cy="880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ETL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32" name="Content Placeholder 4"/>
          <p:cNvSpPr txBox="1">
            <a:spLocks/>
          </p:cNvSpPr>
          <p:nvPr/>
        </p:nvSpPr>
        <p:spPr>
          <a:xfrm>
            <a:off x="6604290" y="1428424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Neighborhood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Traits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35" name="Straight Connector 34"/>
          <p:cNvCxnSpPr>
            <a:stCxn id="65" idx="0"/>
          </p:cNvCxnSpPr>
          <p:nvPr/>
        </p:nvCxnSpPr>
        <p:spPr>
          <a:xfrm flipV="1">
            <a:off x="3294881" y="3695936"/>
            <a:ext cx="0" cy="32286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4"/>
          <p:cNvSpPr txBox="1">
            <a:spLocks/>
          </p:cNvSpPr>
          <p:nvPr/>
        </p:nvSpPr>
        <p:spPr>
          <a:xfrm>
            <a:off x="2494781" y="2742006"/>
            <a:ext cx="7772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Cleaned Documents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i="1" dirty="0" smtClean="0">
                <a:latin typeface="Circular Std Book" charset="0"/>
                <a:ea typeface="Circular Std Book" charset="0"/>
                <a:cs typeface="Circular Std Book" charset="0"/>
              </a:rPr>
              <a:t>(lemmatization, expand contractions, et al.)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0" name="Content Placeholder 6"/>
          <p:cNvSpPr txBox="1">
            <a:spLocks/>
          </p:cNvSpPr>
          <p:nvPr/>
        </p:nvSpPr>
        <p:spPr>
          <a:xfrm>
            <a:off x="469746" y="2742006"/>
            <a:ext cx="2010904" cy="935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Prepping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4" name="Content Placeholder 6"/>
          <p:cNvSpPr txBox="1">
            <a:spLocks/>
          </p:cNvSpPr>
          <p:nvPr/>
        </p:nvSpPr>
        <p:spPr>
          <a:xfrm>
            <a:off x="469746" y="4014009"/>
            <a:ext cx="2052745" cy="1014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Modeling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5" name="Content Placeholder 4"/>
          <p:cNvSpPr txBox="1">
            <a:spLocks/>
          </p:cNvSpPr>
          <p:nvPr/>
        </p:nvSpPr>
        <p:spPr>
          <a:xfrm>
            <a:off x="2494781" y="4018802"/>
            <a:ext cx="1600200" cy="101216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ysClr val="windowText" lastClr="000000"/>
                </a:solidFill>
                <a:latin typeface="Circular Std Book" charset="0"/>
                <a:ea typeface="Circular Std Book" charset="0"/>
                <a:cs typeface="Circular Std Book" charset="0"/>
              </a:rPr>
              <a:t>Word2Vec / Doc2Vec</a:t>
            </a:r>
            <a:endParaRPr lang="en-US" sz="2000" dirty="0">
              <a:solidFill>
                <a:sysClr val="windowText" lastClr="000000"/>
              </a:solidFill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7" name="Content Placeholder 4"/>
          <p:cNvSpPr txBox="1">
            <a:spLocks/>
          </p:cNvSpPr>
          <p:nvPr/>
        </p:nvSpPr>
        <p:spPr>
          <a:xfrm>
            <a:off x="4323581" y="4563561"/>
            <a:ext cx="171189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smtClean="0">
                <a:latin typeface="Circular Std Book" charset="0"/>
                <a:ea typeface="Circular Std Book" charset="0"/>
                <a:cs typeface="Circular Std Book" charset="0"/>
              </a:rPr>
              <a:t>Naïve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Bayes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7358116" y="4563561"/>
            <a:ext cx="291052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Random Forest / GBC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70" name="Content Placeholder 6"/>
          <p:cNvSpPr txBox="1">
            <a:spLocks/>
          </p:cNvSpPr>
          <p:nvPr/>
        </p:nvSpPr>
        <p:spPr>
          <a:xfrm>
            <a:off x="469746" y="5524300"/>
            <a:ext cx="2211456" cy="68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Rank/Sort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2494780" y="5411444"/>
            <a:ext cx="78786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Implemented Custom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Scoring Function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i="1" dirty="0">
                <a:latin typeface="Circular Std Book" charset="0"/>
                <a:ea typeface="Circular Std Book" charset="0"/>
                <a:cs typeface="Circular Std Book" charset="0"/>
              </a:rPr>
              <a:t> </a:t>
            </a:r>
            <a:r>
              <a:rPr lang="en-US" sz="2000" i="1" dirty="0" smtClean="0">
                <a:latin typeface="Circular Std Book" charset="0"/>
                <a:ea typeface="Circular Std Book" charset="0"/>
                <a:cs typeface="Circular Std Book" charset="0"/>
              </a:rPr>
              <a:t>(inspired by Google Search CTR by position)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 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96" name="Straight Connector 95"/>
          <p:cNvCxnSpPr>
            <a:endCxn id="61" idx="2"/>
          </p:cNvCxnSpPr>
          <p:nvPr/>
        </p:nvCxnSpPr>
        <p:spPr>
          <a:xfrm flipV="1">
            <a:off x="6677510" y="5028780"/>
            <a:ext cx="0" cy="3826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24" y="1213812"/>
            <a:ext cx="732829" cy="654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535" y="1922252"/>
            <a:ext cx="1268236" cy="420572"/>
          </a:xfrm>
          <a:prstGeom prst="rect">
            <a:avLst/>
          </a:prstGeom>
        </p:spPr>
      </p:pic>
      <p:sp>
        <p:nvSpPr>
          <p:cNvPr id="36" name="Content Placeholder 6"/>
          <p:cNvSpPr txBox="1">
            <a:spLocks/>
          </p:cNvSpPr>
          <p:nvPr/>
        </p:nvSpPr>
        <p:spPr>
          <a:xfrm>
            <a:off x="11105801" y="1218885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Beautiful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Soup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361" y="2788629"/>
            <a:ext cx="1808712" cy="367624"/>
          </a:xfrm>
          <a:prstGeom prst="rect">
            <a:avLst/>
          </a:prstGeom>
        </p:spPr>
      </p:pic>
      <p:sp>
        <p:nvSpPr>
          <p:cNvPr id="38" name="Content Placeholder 6"/>
          <p:cNvSpPr txBox="1">
            <a:spLocks/>
          </p:cNvSpPr>
          <p:nvPr/>
        </p:nvSpPr>
        <p:spPr>
          <a:xfrm>
            <a:off x="10604446" y="3289129"/>
            <a:ext cx="1203939" cy="387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NLTK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731" y="4127596"/>
            <a:ext cx="1427370" cy="517422"/>
          </a:xfrm>
          <a:prstGeom prst="rect">
            <a:avLst/>
          </a:prstGeom>
        </p:spPr>
      </p:pic>
      <p:sp>
        <p:nvSpPr>
          <p:cNvPr id="40" name="Content Placeholder 6"/>
          <p:cNvSpPr txBox="1">
            <a:spLocks/>
          </p:cNvSpPr>
          <p:nvPr/>
        </p:nvSpPr>
        <p:spPr>
          <a:xfrm>
            <a:off x="10327324" y="4776682"/>
            <a:ext cx="1758184" cy="29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4448" y="5688531"/>
            <a:ext cx="1263937" cy="369218"/>
          </a:xfrm>
          <a:prstGeom prst="rect">
            <a:avLst/>
          </a:prstGeom>
        </p:spPr>
      </p:pic>
      <p:sp>
        <p:nvSpPr>
          <p:cNvPr id="46" name="Content Placeholder 6"/>
          <p:cNvSpPr txBox="1">
            <a:spLocks/>
          </p:cNvSpPr>
          <p:nvPr/>
        </p:nvSpPr>
        <p:spPr>
          <a:xfrm>
            <a:off x="10662844" y="1284717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/>
              <a:t>+</a:t>
            </a:r>
            <a:endParaRPr lang="en-US" dirty="0"/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6155357" y="4565749"/>
            <a:ext cx="1044306" cy="46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SVM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4325882" y="4014009"/>
            <a:ext cx="5936007" cy="46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TF-IDF </a:t>
            </a:r>
            <a:r>
              <a:rPr lang="en-US" sz="2000" dirty="0" err="1" smtClean="0">
                <a:latin typeface="Circular Std Book" charset="0"/>
                <a:ea typeface="Circular Std Book" charset="0"/>
                <a:cs typeface="Circular Std Book" charset="0"/>
              </a:rPr>
              <a:t>Vectorization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66" name="Straight Connector 65"/>
          <p:cNvCxnSpPr>
            <a:stCxn id="62" idx="0"/>
          </p:cNvCxnSpPr>
          <p:nvPr/>
        </p:nvCxnSpPr>
        <p:spPr>
          <a:xfrm flipH="1" flipV="1">
            <a:off x="7293885" y="3483081"/>
            <a:ext cx="1" cy="5309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32" idx="2"/>
          </p:cNvCxnSpPr>
          <p:nvPr/>
        </p:nvCxnSpPr>
        <p:spPr>
          <a:xfrm flipH="1" flipV="1">
            <a:off x="8433090" y="2342824"/>
            <a:ext cx="9763" cy="399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9" idx="2"/>
          </p:cNvCxnSpPr>
          <p:nvPr/>
        </p:nvCxnSpPr>
        <p:spPr>
          <a:xfrm flipV="1">
            <a:off x="4323581" y="2346660"/>
            <a:ext cx="0" cy="425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505189"/>
            <a:ext cx="3200400" cy="27955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78-82%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accuracy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dirty="0" smtClean="0"/>
              <a:t>5 </a:t>
            </a:r>
            <a:r>
              <a:rPr lang="en-US" dirty="0" err="1" smtClean="0"/>
              <a:t>pt</a:t>
            </a:r>
            <a:r>
              <a:rPr lang="en-US" dirty="0" smtClean="0"/>
              <a:t> lift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over naïve </a:t>
            </a:r>
            <a:r>
              <a:rPr lang="en-US" sz="2000" dirty="0" err="1" smtClean="0"/>
              <a:t>bayes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307097"/>
            <a:ext cx="320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SVM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038600" y="1309789"/>
            <a:ext cx="4114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Forest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2899" y="3660456"/>
            <a:ext cx="1806202" cy="279558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153400" y="1307097"/>
            <a:ext cx="320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TF-IDF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60" y="3660456"/>
            <a:ext cx="1865879" cy="2792721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069097"/>
            <a:ext cx="32004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Infrequent words </a:t>
            </a:r>
            <a:b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</a:b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add value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153400" y="2067751"/>
            <a:ext cx="32004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err="1" smtClean="0">
                <a:latin typeface="Circular Std" charset="0"/>
                <a:ea typeface="Circular Std" charset="0"/>
                <a:cs typeface="Circular Std" charset="0"/>
              </a:rPr>
              <a:t>Airbnb</a:t>
            </a: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 </a:t>
            </a:r>
            <a:b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</a:b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is for foodies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38600" y="2072446"/>
            <a:ext cx="41148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Neighborhood names dominate feature importance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2899" y="5369104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92899" y="5883398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2899" y="6231005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85123" y="4689785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2561" y="5846761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872561" y="6213939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038600" y="3286762"/>
            <a:ext cx="4114800" cy="37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‘artsy’ model key words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153400" y="3286762"/>
            <a:ext cx="3200399" cy="37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doc frequency</a:t>
            </a:r>
          </a:p>
        </p:txBody>
      </p:sp>
    </p:spTree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ocale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8CE071"/>
      </a:accent5>
      <a:accent6>
        <a:srgbClr val="00D1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210</Words>
  <Application>Microsoft Macintosh PowerPoint</Application>
  <PresentationFormat>Widescreen</PresentationFormat>
  <Paragraphs>83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Circular Std</vt:lpstr>
      <vt:lpstr>Circular Std Book</vt:lpstr>
      <vt:lpstr>Circular Std Medium</vt:lpstr>
      <vt:lpstr>Arial</vt:lpstr>
      <vt:lpstr>Office Theme</vt:lpstr>
      <vt:lpstr>Localebnb</vt:lpstr>
      <vt:lpstr>Motivation</vt:lpstr>
      <vt:lpstr>Problem</vt:lpstr>
      <vt:lpstr>Hypothesis</vt:lpstr>
      <vt:lpstr>Solution</vt:lpstr>
      <vt:lpstr>PowerPoint Presentation</vt:lpstr>
      <vt:lpstr>PowerPoint Presentation</vt:lpstr>
      <vt:lpstr>Methodology</vt:lpstr>
      <vt:lpstr>Insights</vt:lpstr>
      <vt:lpstr>Extensions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Localebnb</dc:title>
  <dc:creator>Microsoft Office User</dc:creator>
  <cp:lastModifiedBy>Microsoft Office User</cp:lastModifiedBy>
  <cp:revision>79</cp:revision>
  <cp:lastPrinted>2015-06-26T17:03:22Z</cp:lastPrinted>
  <dcterms:created xsi:type="dcterms:W3CDTF">2015-06-25T23:21:10Z</dcterms:created>
  <dcterms:modified xsi:type="dcterms:W3CDTF">2015-06-30T19:08:48Z</dcterms:modified>
</cp:coreProperties>
</file>